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25"/>
  </p:notesMasterIdLst>
  <p:sldIdLst>
    <p:sldId id="295" r:id="rId2"/>
    <p:sldId id="298" r:id="rId3"/>
    <p:sldId id="374" r:id="rId4"/>
    <p:sldId id="394" r:id="rId5"/>
    <p:sldId id="377" r:id="rId6"/>
    <p:sldId id="378" r:id="rId7"/>
    <p:sldId id="379" r:id="rId8"/>
    <p:sldId id="380" r:id="rId9"/>
    <p:sldId id="381" r:id="rId10"/>
    <p:sldId id="382" r:id="rId11"/>
    <p:sldId id="384" r:id="rId12"/>
    <p:sldId id="383" r:id="rId13"/>
    <p:sldId id="385" r:id="rId14"/>
    <p:sldId id="386" r:id="rId15"/>
    <p:sldId id="387" r:id="rId16"/>
    <p:sldId id="388" r:id="rId17"/>
    <p:sldId id="389" r:id="rId18"/>
    <p:sldId id="390" r:id="rId19"/>
    <p:sldId id="391" r:id="rId20"/>
    <p:sldId id="392" r:id="rId21"/>
    <p:sldId id="393" r:id="rId22"/>
    <p:sldId id="395" r:id="rId23"/>
    <p:sldId id="332" r:id="rId24"/>
  </p:sldIdLst>
  <p:sldSz cx="9144000" cy="6858000" type="screen4x3"/>
  <p:notesSz cx="9144000" cy="6858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0988" autoAdjust="0"/>
  </p:normalViewPr>
  <p:slideViewPr>
    <p:cSldViewPr>
      <p:cViewPr varScale="1">
        <p:scale>
          <a:sx n="79" d="100"/>
          <a:sy n="79" d="100"/>
        </p:scale>
        <p:origin x="162" y="8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8" d="100"/>
        <a:sy n="10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6F854-8D99-411D-88C4-628ABC156EF9}" type="datetimeFigureOut">
              <a:rPr lang="sr-Latn-RS" smtClean="0"/>
              <a:t>4.1.2017.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77A1B-B4EE-4D2A-87F5-4B3E8CF95F8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706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94407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17970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654310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635457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58142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16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14685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80598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18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927157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19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652912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20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070153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21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59526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88561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22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70118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23065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6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24884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54848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8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13722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9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36028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10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3966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7A1B-B4EE-4D2A-87F5-4B3E8CF95F87}" type="slidenum">
              <a:rPr lang="sr-Latn-RS" smtClean="0"/>
              <a:t>11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88728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09248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29912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0508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2155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00818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0096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55878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6843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30534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83480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55847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89625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93855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30814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02195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76189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31527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1010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7134558" cy="3329581"/>
          </a:xfrm>
        </p:spPr>
        <p:txBody>
          <a:bodyPr/>
          <a:lstStyle/>
          <a:p>
            <a:r>
              <a:rPr lang="sr-Cyrl-RS" sz="4800" b="1" dirty="0"/>
              <a:t>ЕТИОЛОГИЈА </a:t>
            </a:r>
            <a:r>
              <a:rPr lang="sr-Cyrl-RS" sz="4800" b="1" dirty="0" smtClean="0"/>
              <a:t>ОБОЉЕЊА</a:t>
            </a:r>
            <a:r>
              <a:rPr lang="en-GB" sz="4800" b="1" dirty="0" smtClean="0"/>
              <a:t> </a:t>
            </a:r>
            <a:r>
              <a:rPr lang="sr-Cyrl-RS" sz="4800" b="1" dirty="0" smtClean="0"/>
              <a:t>ПУЛПЕ </a:t>
            </a:r>
            <a:r>
              <a:rPr lang="sr-Cyrl-RS" sz="4800" b="1" dirty="0"/>
              <a:t>ЗУБА</a:t>
            </a:r>
            <a:endParaRPr lang="sr-Latn-R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r-Latn-R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50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5344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/>
              <a:t>По својој природи могу бити:</a:t>
            </a:r>
          </a:p>
          <a:p>
            <a:r>
              <a:rPr lang="sr-Cyrl-RS" sz="2400" b="1" dirty="0" smtClean="0"/>
              <a:t>МЕХАНИЧКИ</a:t>
            </a:r>
          </a:p>
          <a:p>
            <a:r>
              <a:rPr lang="sr-Cyrl-RS" sz="2400" b="1" dirty="0" smtClean="0"/>
              <a:t>ТЕРМИЧКИ</a:t>
            </a:r>
          </a:p>
          <a:p>
            <a:r>
              <a:rPr lang="sr-Cyrl-RS" sz="2400" b="1" dirty="0" smtClean="0"/>
              <a:t>ЕЛЕКТРИЧНИ</a:t>
            </a:r>
          </a:p>
          <a:p>
            <a:r>
              <a:rPr lang="sr-Cyrl-RS" sz="2400" b="1" dirty="0" smtClean="0"/>
              <a:t>ЕНЕРГИЈА ЗРАЧЕЊА</a:t>
            </a: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92246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5791200" cy="5867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sz="2400" b="1" dirty="0" smtClean="0"/>
              <a:t>МЕХАНИЧКИ</a:t>
            </a:r>
            <a:r>
              <a:rPr lang="en-GB" sz="2400" b="1" dirty="0" smtClean="0"/>
              <a:t> </a:t>
            </a:r>
            <a:r>
              <a:rPr lang="sr-Cyrl-RS" sz="2400" b="1" dirty="0" smtClean="0"/>
              <a:t>НАДРАЖАЈИ</a:t>
            </a:r>
          </a:p>
          <a:p>
            <a:endParaRPr lang="sr-Cyrl-RS" sz="2400" dirty="0" smtClean="0"/>
          </a:p>
          <a:p>
            <a:endParaRPr lang="sr-Cyrl-RS" sz="2400" dirty="0" smtClean="0"/>
          </a:p>
          <a:p>
            <a:r>
              <a:rPr lang="sr-Cyrl-RS" sz="2400" dirty="0" smtClean="0"/>
              <a:t>Грубе трауме могу довести </a:t>
            </a:r>
            <a:r>
              <a:rPr lang="sr-Cyrl-RS" sz="2400" b="1" dirty="0" smtClean="0">
                <a:solidFill>
                  <a:srgbClr val="002060"/>
                </a:solidFill>
              </a:rPr>
              <a:t>до отварања пулпне коморе и механичког оштећења пулпе</a:t>
            </a:r>
            <a:r>
              <a:rPr lang="sr-Cyrl-RS" sz="2400" dirty="0" smtClean="0"/>
              <a:t>, узрокујући запаљење и некрозу пулпе и стварајући погодне услове за насељавање микроорганизама.</a:t>
            </a:r>
          </a:p>
          <a:p>
            <a:r>
              <a:rPr lang="sr-Cyrl-RS" sz="2400" dirty="0" smtClean="0"/>
              <a:t>Могу довести </a:t>
            </a:r>
            <a:r>
              <a:rPr lang="sr-Cyrl-RS" sz="2400" b="1" dirty="0" smtClean="0">
                <a:solidFill>
                  <a:srgbClr val="002060"/>
                </a:solidFill>
              </a:rPr>
              <a:t>до прекидања </a:t>
            </a:r>
            <a:r>
              <a:rPr lang="sr-Cyrl-RS" sz="2400" b="1" dirty="0" err="1" smtClean="0">
                <a:solidFill>
                  <a:srgbClr val="002060"/>
                </a:solidFill>
              </a:rPr>
              <a:t>неуроваскуларног</a:t>
            </a:r>
            <a:r>
              <a:rPr lang="sr-Cyrl-RS" sz="2400" b="1" dirty="0" smtClean="0">
                <a:solidFill>
                  <a:srgbClr val="002060"/>
                </a:solidFill>
              </a:rPr>
              <a:t> снопа </a:t>
            </a:r>
            <a:r>
              <a:rPr lang="sr-Cyrl-RS" sz="2400" dirty="0" smtClean="0"/>
              <a:t>(и без прекида континуитета тврдих зубних ткива) чиме најчешће настаје некроза пулпе, а накнадна инфекција може настати путем пародонцијума или </a:t>
            </a:r>
            <a:r>
              <a:rPr lang="sr-Cyrl-RS" sz="2400" dirty="0" err="1" smtClean="0"/>
              <a:t>хематогено</a:t>
            </a:r>
            <a:r>
              <a:rPr lang="sr-Cyrl-RS" sz="2400" dirty="0" smtClean="0"/>
              <a:t>.</a:t>
            </a:r>
          </a:p>
          <a:p>
            <a:endParaRPr lang="sr-Latn-RS" dirty="0"/>
          </a:p>
        </p:txBody>
      </p:sp>
      <p:sp>
        <p:nvSpPr>
          <p:cNvPr id="5" name="object 4"/>
          <p:cNvSpPr/>
          <p:nvPr/>
        </p:nvSpPr>
        <p:spPr>
          <a:xfrm>
            <a:off x="6096128" y="2286000"/>
            <a:ext cx="2971672" cy="20049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/>
          <p:cNvSpPr/>
          <p:nvPr/>
        </p:nvSpPr>
        <p:spPr>
          <a:xfrm>
            <a:off x="6096001" y="4572000"/>
            <a:ext cx="2971799" cy="1905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228600" y="1302603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b="1" dirty="0" smtClean="0">
                <a:solidFill>
                  <a:srgbClr val="C00000"/>
                </a:solidFill>
                <a:ea typeface="+mj-ea"/>
                <a:cs typeface="+mj-cs"/>
              </a:rPr>
              <a:t>Акутне трауме</a:t>
            </a: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: </a:t>
            </a:r>
            <a:r>
              <a:rPr lang="sr-Cyrl-RS" sz="2400" dirty="0">
                <a:solidFill>
                  <a:prstClr val="black"/>
                </a:solidFill>
                <a:ea typeface="+mj-ea"/>
                <a:cs typeface="+mj-cs"/>
              </a:rPr>
              <a:t>услед пада, саобраћајних незгода, </a:t>
            </a: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ударца, у виду </a:t>
            </a:r>
            <a:r>
              <a:rPr lang="sr-Cyrl-RS" sz="2400" dirty="0" err="1" smtClean="0">
                <a:solidFill>
                  <a:prstClr val="black"/>
                </a:solidFill>
                <a:ea typeface="+mj-ea"/>
                <a:cs typeface="+mj-cs"/>
              </a:rPr>
              <a:t>круничних</a:t>
            </a: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 и коренских фрактура, луксација и </a:t>
            </a:r>
            <a:r>
              <a:rPr lang="sr-Cyrl-RS" sz="2400" dirty="0" err="1" smtClean="0">
                <a:solidFill>
                  <a:prstClr val="black"/>
                </a:solidFill>
                <a:ea typeface="+mj-ea"/>
                <a:cs typeface="+mj-cs"/>
              </a:rPr>
              <a:t>авулзија</a:t>
            </a: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.</a:t>
            </a:r>
            <a:endParaRPr lang="sr-Cyrl-RS" sz="2400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9287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57912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/>
              <a:t>МЕХАНИЧКИ</a:t>
            </a:r>
            <a:r>
              <a:rPr lang="en-GB" sz="2400" b="1" dirty="0" smtClean="0"/>
              <a:t> </a:t>
            </a:r>
            <a:r>
              <a:rPr lang="sr-Cyrl-RS" sz="2400" b="1" dirty="0" smtClean="0"/>
              <a:t>НАДРАЖАЈИ</a:t>
            </a:r>
          </a:p>
          <a:p>
            <a:pPr marL="0" indent="0">
              <a:buNone/>
            </a:pPr>
            <a:endParaRPr lang="sr-Cyrl-RS" sz="1600" dirty="0"/>
          </a:p>
          <a:p>
            <a:pPr marL="0" indent="0">
              <a:buNone/>
            </a:pPr>
            <a:endParaRPr lang="sr-Cyrl-RS" sz="1100" dirty="0" smtClean="0"/>
          </a:p>
          <a:p>
            <a:pPr marL="0" indent="0">
              <a:buNone/>
            </a:pPr>
            <a:endParaRPr lang="sr-Cyrl-RS" dirty="0" smtClean="0"/>
          </a:p>
          <a:p>
            <a:r>
              <a:rPr lang="sr-Cyrl-RS" sz="2400" dirty="0" err="1" smtClean="0"/>
              <a:t>Микротрауматизам</a:t>
            </a:r>
            <a:r>
              <a:rPr lang="sr-Cyrl-RS" sz="2400" dirty="0" smtClean="0"/>
              <a:t> који дуго траје доводи до хронично</a:t>
            </a:r>
            <a:r>
              <a:rPr lang="sr-Cyrl-RS" sz="2400" dirty="0"/>
              <a:t>г</a:t>
            </a:r>
            <a:r>
              <a:rPr lang="sr-Cyrl-RS" sz="2400" dirty="0" smtClean="0"/>
              <a:t> запаљења пулпе које касније прелази у некрозу.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1302603"/>
            <a:ext cx="5943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b="1" dirty="0" err="1" smtClean="0">
                <a:solidFill>
                  <a:srgbClr val="C00000"/>
                </a:solidFill>
                <a:ea typeface="+mj-ea"/>
                <a:cs typeface="+mj-cs"/>
              </a:rPr>
              <a:t>Микротрауме</a:t>
            </a: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: </a:t>
            </a:r>
            <a:r>
              <a:rPr lang="sr-Cyrl-RS" sz="2400" dirty="0">
                <a:solidFill>
                  <a:prstClr val="black"/>
                </a:solidFill>
                <a:ea typeface="+mj-ea"/>
                <a:cs typeface="+mj-cs"/>
              </a:rPr>
              <a:t>услед </a:t>
            </a: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лоших навика, трауматске </a:t>
            </a:r>
            <a:r>
              <a:rPr lang="sr-Cyrl-RS" sz="2400" dirty="0" err="1" smtClean="0">
                <a:solidFill>
                  <a:prstClr val="black"/>
                </a:solidFill>
                <a:ea typeface="+mj-ea"/>
                <a:cs typeface="+mj-cs"/>
              </a:rPr>
              <a:t>оклузије</a:t>
            </a: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, абразије, </a:t>
            </a:r>
            <a:r>
              <a:rPr lang="sr-Cyrl-RS" sz="2400" dirty="0" err="1" smtClean="0">
                <a:solidFill>
                  <a:prstClr val="black"/>
                </a:solidFill>
                <a:ea typeface="+mj-ea"/>
                <a:cs typeface="+mj-cs"/>
              </a:rPr>
              <a:t>атриције</a:t>
            </a: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 и ерозије.</a:t>
            </a:r>
            <a:endParaRPr lang="sr-Cyrl-RS" sz="24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sp>
        <p:nvSpPr>
          <p:cNvPr id="8" name="object 3"/>
          <p:cNvSpPr/>
          <p:nvPr/>
        </p:nvSpPr>
        <p:spPr>
          <a:xfrm>
            <a:off x="6705600" y="1302603"/>
            <a:ext cx="2286000" cy="33183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/>
        </p:nvSpPr>
        <p:spPr>
          <a:xfrm>
            <a:off x="5983857" y="4724400"/>
            <a:ext cx="3007743" cy="2057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/>
          <p:cNvSpPr/>
          <p:nvPr/>
        </p:nvSpPr>
        <p:spPr>
          <a:xfrm>
            <a:off x="76200" y="3693543"/>
            <a:ext cx="1905000" cy="30882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/>
          <p:cNvSpPr/>
          <p:nvPr/>
        </p:nvSpPr>
        <p:spPr>
          <a:xfrm>
            <a:off x="2097657" y="3693543"/>
            <a:ext cx="3769743" cy="31213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376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57912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/>
              <a:t>МЕХАНИЧКИ</a:t>
            </a:r>
            <a:r>
              <a:rPr lang="en-GB" sz="2400" b="1" dirty="0" smtClean="0"/>
              <a:t> </a:t>
            </a:r>
            <a:r>
              <a:rPr lang="sr-Cyrl-RS" sz="2400" b="1" dirty="0" smtClean="0"/>
              <a:t>НАДРАЖАЈИ</a:t>
            </a:r>
          </a:p>
          <a:p>
            <a:pPr marL="0" indent="0">
              <a:buNone/>
            </a:pPr>
            <a:endParaRPr lang="sr-Cyrl-RS" sz="1600" dirty="0"/>
          </a:p>
          <a:p>
            <a:pPr marL="0" indent="0">
              <a:buNone/>
            </a:pPr>
            <a:endParaRPr lang="sr-Cyrl-RS" sz="1100" dirty="0" smtClean="0"/>
          </a:p>
          <a:p>
            <a:pPr marL="0" indent="0">
              <a:buNone/>
            </a:pPr>
            <a:endParaRPr lang="sr-Cyrl-RS" dirty="0" smtClean="0"/>
          </a:p>
        </p:txBody>
      </p:sp>
      <p:sp>
        <p:nvSpPr>
          <p:cNvPr id="7" name="Rectangle 6"/>
          <p:cNvSpPr/>
          <p:nvPr/>
        </p:nvSpPr>
        <p:spPr>
          <a:xfrm>
            <a:off x="228600" y="1302603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Интерне ресорпције корена услед </a:t>
            </a:r>
            <a:r>
              <a:rPr lang="sr-Cyrl-RS" sz="2400" dirty="0" err="1" smtClean="0">
                <a:solidFill>
                  <a:prstClr val="black"/>
                </a:solidFill>
                <a:ea typeface="+mj-ea"/>
                <a:cs typeface="+mj-cs"/>
              </a:rPr>
              <a:t>микротрауматизма</a:t>
            </a:r>
            <a:r>
              <a:rPr lang="sr-Cyrl-RS" sz="2400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sr-Cyrl-RS" sz="2400" b="1" dirty="0" smtClean="0">
                <a:solidFill>
                  <a:srgbClr val="C00000"/>
                </a:solidFill>
                <a:ea typeface="+mj-ea"/>
                <a:cs typeface="+mj-cs"/>
              </a:rPr>
              <a:t>(</a:t>
            </a:r>
            <a:r>
              <a:rPr lang="en-GB" sz="2400" b="1" i="1" dirty="0" smtClean="0">
                <a:solidFill>
                  <a:srgbClr val="C00000"/>
                </a:solidFill>
                <a:ea typeface="+mj-ea"/>
                <a:cs typeface="+mj-cs"/>
              </a:rPr>
              <a:t>pink spot</a:t>
            </a:r>
            <a:r>
              <a:rPr lang="en-GB" sz="2400" b="1" dirty="0">
                <a:solidFill>
                  <a:srgbClr val="C00000"/>
                </a:solidFill>
                <a:ea typeface="+mj-ea"/>
                <a:cs typeface="+mj-cs"/>
              </a:rPr>
              <a:t>)</a:t>
            </a:r>
            <a:endParaRPr lang="sr-Cyrl-RS" sz="2400" b="1" dirty="0">
              <a:solidFill>
                <a:srgbClr val="C00000"/>
              </a:solidFill>
              <a:ea typeface="+mj-ea"/>
              <a:cs typeface="+mj-cs"/>
            </a:endParaRPr>
          </a:p>
        </p:txBody>
      </p:sp>
      <p:sp>
        <p:nvSpPr>
          <p:cNvPr id="12" name="object 3"/>
          <p:cNvSpPr/>
          <p:nvPr/>
        </p:nvSpPr>
        <p:spPr>
          <a:xfrm>
            <a:off x="228600" y="2514600"/>
            <a:ext cx="3200399" cy="24955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4"/>
          <p:cNvSpPr/>
          <p:nvPr/>
        </p:nvSpPr>
        <p:spPr>
          <a:xfrm>
            <a:off x="3810000" y="2499142"/>
            <a:ext cx="1828800" cy="253005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"/>
          <p:cNvSpPr/>
          <p:nvPr/>
        </p:nvSpPr>
        <p:spPr>
          <a:xfrm>
            <a:off x="6009736" y="2521789"/>
            <a:ext cx="2981864" cy="25074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58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57912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/>
              <a:t>МЕХАНИЧКИ</a:t>
            </a:r>
            <a:r>
              <a:rPr lang="en-GB" sz="2400" b="1" dirty="0" smtClean="0"/>
              <a:t> </a:t>
            </a:r>
            <a:r>
              <a:rPr lang="sr-Cyrl-RS" sz="2400" b="1" dirty="0" smtClean="0"/>
              <a:t>НАДРАЖАЈИ</a:t>
            </a:r>
          </a:p>
          <a:p>
            <a:pPr marL="0" indent="0">
              <a:buNone/>
            </a:pPr>
            <a:endParaRPr lang="sr-Cyrl-RS" sz="1600" dirty="0"/>
          </a:p>
          <a:p>
            <a:pPr marL="0" indent="0">
              <a:buNone/>
            </a:pPr>
            <a:endParaRPr lang="sr-Cyrl-RS" sz="1100" dirty="0" smtClean="0"/>
          </a:p>
          <a:p>
            <a:pPr marL="0" indent="0">
              <a:buNone/>
            </a:pPr>
            <a:endParaRPr lang="sr-Cyrl-RS" dirty="0" smtClean="0"/>
          </a:p>
        </p:txBody>
      </p:sp>
      <p:sp>
        <p:nvSpPr>
          <p:cNvPr id="7" name="Rectangle 6"/>
          <p:cNvSpPr/>
          <p:nvPr/>
        </p:nvSpPr>
        <p:spPr>
          <a:xfrm>
            <a:off x="228600" y="1302603"/>
            <a:ext cx="8763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b="1" dirty="0" err="1" smtClean="0">
                <a:solidFill>
                  <a:srgbClr val="C00000"/>
                </a:solidFill>
              </a:rPr>
              <a:t>Јатрогене</a:t>
            </a:r>
            <a:r>
              <a:rPr lang="sr-Cyrl-RS" sz="2400" b="1" dirty="0" smtClean="0">
                <a:solidFill>
                  <a:srgbClr val="C00000"/>
                </a:solidFill>
              </a:rPr>
              <a:t> трауме</a:t>
            </a:r>
            <a:r>
              <a:rPr lang="sr-Cyrl-RS" sz="2400" dirty="0" smtClean="0">
                <a:solidFill>
                  <a:prstClr val="black"/>
                </a:solidFill>
              </a:rPr>
              <a:t>: акцидентална перфорација пулпе у току препарације или брушења, груба примена сепаратора, неадекватно активирање ортодонтских апарата, неправилно коришћење машинских набијача за кондензацију амалгама, прекидање </a:t>
            </a:r>
            <a:r>
              <a:rPr lang="sr-Cyrl-RS" sz="2400" dirty="0" err="1" smtClean="0">
                <a:solidFill>
                  <a:prstClr val="black"/>
                </a:solidFill>
              </a:rPr>
              <a:t>неуроваскуларног</a:t>
            </a:r>
            <a:r>
              <a:rPr lang="sr-Cyrl-RS" sz="2400" dirty="0" smtClean="0">
                <a:solidFill>
                  <a:prstClr val="black"/>
                </a:solidFill>
              </a:rPr>
              <a:t> снопа током хируршке интервенције у близини апикалног отвора, повреде зуба током </a:t>
            </a:r>
            <a:r>
              <a:rPr lang="sr-Cyrl-RS" sz="2400" dirty="0" err="1" smtClean="0">
                <a:solidFill>
                  <a:prstClr val="black"/>
                </a:solidFill>
              </a:rPr>
              <a:t>интубације</a:t>
            </a:r>
            <a:r>
              <a:rPr lang="sr-Cyrl-RS" sz="2400" dirty="0" smtClean="0">
                <a:solidFill>
                  <a:prstClr val="black"/>
                </a:solidFill>
              </a:rPr>
              <a:t> и других хируршких интервенција (</a:t>
            </a:r>
            <a:r>
              <a:rPr lang="sr-Cyrl-RS" sz="2400" dirty="0" err="1" smtClean="0">
                <a:solidFill>
                  <a:prstClr val="black"/>
                </a:solidFill>
              </a:rPr>
              <a:t>ринопластика</a:t>
            </a:r>
            <a:r>
              <a:rPr lang="sr-Cyrl-RS" sz="2400" dirty="0" smtClean="0">
                <a:solidFill>
                  <a:prstClr val="black"/>
                </a:solidFill>
              </a:rPr>
              <a:t>).</a:t>
            </a:r>
            <a:endParaRPr lang="sr-Cyrl-RS" sz="2400" dirty="0">
              <a:solidFill>
                <a:prstClr val="black"/>
              </a:solidFill>
            </a:endParaRPr>
          </a:p>
        </p:txBody>
      </p:sp>
      <p:sp>
        <p:nvSpPr>
          <p:cNvPr id="8" name="object 3"/>
          <p:cNvSpPr/>
          <p:nvPr/>
        </p:nvSpPr>
        <p:spPr>
          <a:xfrm>
            <a:off x="508599" y="4269084"/>
            <a:ext cx="2381250" cy="25373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/>
          <p:cNvSpPr/>
          <p:nvPr/>
        </p:nvSpPr>
        <p:spPr>
          <a:xfrm>
            <a:off x="3200400" y="4269084"/>
            <a:ext cx="1752600" cy="25384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5257800" y="4254881"/>
            <a:ext cx="3581400" cy="25526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292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57912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/>
              <a:t>ТЕРМИЧКИ</a:t>
            </a:r>
            <a:r>
              <a:rPr lang="en-GB" sz="2400" b="1" dirty="0" smtClean="0"/>
              <a:t> </a:t>
            </a:r>
            <a:r>
              <a:rPr lang="sr-Cyrl-RS" sz="2400" b="1" dirty="0" smtClean="0"/>
              <a:t>НАДРАЖАЈИ</a:t>
            </a:r>
          </a:p>
          <a:p>
            <a:pPr marL="0" indent="0">
              <a:buNone/>
            </a:pPr>
            <a:endParaRPr lang="sr-Cyrl-RS" sz="1600" dirty="0"/>
          </a:p>
          <a:p>
            <a:pPr marL="0" indent="0">
              <a:buNone/>
            </a:pPr>
            <a:endParaRPr lang="sr-Cyrl-RS" sz="1100" dirty="0" smtClean="0"/>
          </a:p>
          <a:p>
            <a:pPr marL="0" indent="0">
              <a:buNone/>
            </a:pPr>
            <a:endParaRPr lang="sr-Cyrl-RS" dirty="0" smtClean="0"/>
          </a:p>
        </p:txBody>
      </p:sp>
      <p:sp>
        <p:nvSpPr>
          <p:cNvPr id="7" name="Rectangle 6"/>
          <p:cNvSpPr/>
          <p:nvPr/>
        </p:nvSpPr>
        <p:spPr>
          <a:xfrm>
            <a:off x="228600" y="1302603"/>
            <a:ext cx="8229600" cy="21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dirty="0" smtClean="0">
                <a:solidFill>
                  <a:prstClr val="black"/>
                </a:solidFill>
              </a:rPr>
              <a:t>Оштећење пулпе као последица термичких надражаја настаје када је пулпа изложена значајним температурним варијацијама. </a:t>
            </a:r>
          </a:p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dirty="0" smtClean="0">
                <a:solidFill>
                  <a:prstClr val="black"/>
                </a:solidFill>
              </a:rPr>
              <a:t>Пулпа добро подноси температуру од 15</a:t>
            </a:r>
            <a:r>
              <a:rPr lang="sr-Cyrl-RS" sz="2400" dirty="0" smtClean="0">
                <a:solidFill>
                  <a:prstClr val="black"/>
                </a:solidFill>
                <a:sym typeface="Symbol" panose="05050102010706020507" pitchFamily="18" charset="2"/>
              </a:rPr>
              <a:t>С до 55С.</a:t>
            </a:r>
          </a:p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b="1" dirty="0" smtClean="0">
                <a:solidFill>
                  <a:srgbClr val="C00000"/>
                </a:solidFill>
                <a:sym typeface="Symbol" panose="05050102010706020507" pitchFamily="18" charset="2"/>
              </a:rPr>
              <a:t>Већина термичких надражаја су </a:t>
            </a:r>
            <a:r>
              <a:rPr lang="sr-Cyrl-RS" sz="2400" b="1" dirty="0" err="1" smtClean="0">
                <a:solidFill>
                  <a:srgbClr val="C00000"/>
                </a:solidFill>
                <a:sym typeface="Symbol" panose="05050102010706020507" pitchFamily="18" charset="2"/>
              </a:rPr>
              <a:t>јатрогене</a:t>
            </a:r>
            <a:r>
              <a:rPr lang="sr-Cyrl-RS" sz="2400" b="1" dirty="0" smtClean="0">
                <a:solidFill>
                  <a:srgbClr val="C00000"/>
                </a:solidFill>
                <a:sym typeface="Symbol" panose="05050102010706020507" pitchFamily="18" charset="2"/>
              </a:rPr>
              <a:t> природе.</a:t>
            </a:r>
            <a:endParaRPr lang="sr-Cyrl-RS" sz="24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Rezultat slika za high temperatur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043" y="3657600"/>
            <a:ext cx="4271581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97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57912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/>
              <a:t>ТЕРМИЧКИ</a:t>
            </a:r>
            <a:r>
              <a:rPr lang="en-GB" sz="2400" b="1" dirty="0" smtClean="0"/>
              <a:t> </a:t>
            </a:r>
            <a:r>
              <a:rPr lang="sr-Cyrl-RS" sz="2400" b="1" dirty="0" smtClean="0"/>
              <a:t>НАДРАЖАЈИ</a:t>
            </a:r>
          </a:p>
          <a:p>
            <a:pPr marL="0" indent="0">
              <a:buNone/>
            </a:pPr>
            <a:endParaRPr lang="sr-Cyrl-RS" sz="1600" dirty="0"/>
          </a:p>
          <a:p>
            <a:pPr marL="0" indent="0">
              <a:buNone/>
            </a:pPr>
            <a:endParaRPr lang="sr-Cyrl-RS" sz="1100" dirty="0" smtClean="0"/>
          </a:p>
          <a:p>
            <a:pPr marL="0" indent="0">
              <a:buNone/>
            </a:pPr>
            <a:endParaRPr lang="sr-Cyrl-RS" dirty="0" smtClean="0"/>
          </a:p>
        </p:txBody>
      </p:sp>
      <p:sp>
        <p:nvSpPr>
          <p:cNvPr id="7" name="Rectangle 6"/>
          <p:cNvSpPr/>
          <p:nvPr/>
        </p:nvSpPr>
        <p:spPr>
          <a:xfrm>
            <a:off x="228600" y="1302603"/>
            <a:ext cx="6019800" cy="4780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</a:pPr>
            <a:r>
              <a:rPr lang="sr-Cyrl-RS" sz="2400" b="1" dirty="0" smtClean="0">
                <a:solidFill>
                  <a:srgbClr val="C00000"/>
                </a:solidFill>
              </a:rPr>
              <a:t>Загревање </a:t>
            </a:r>
            <a:r>
              <a:rPr lang="sr-Cyrl-RS" sz="2400" b="1" dirty="0">
                <a:solidFill>
                  <a:srgbClr val="C00000"/>
                </a:solidFill>
              </a:rPr>
              <a:t>при </a:t>
            </a:r>
            <a:r>
              <a:rPr lang="sr-Cyrl-RS" sz="2400" b="1" dirty="0" err="1">
                <a:solidFill>
                  <a:srgbClr val="C00000"/>
                </a:solidFill>
              </a:rPr>
              <a:t>рестауративној</a:t>
            </a:r>
            <a:r>
              <a:rPr lang="sr-Cyrl-RS" sz="2400" b="1" dirty="0">
                <a:solidFill>
                  <a:srgbClr val="C00000"/>
                </a:solidFill>
              </a:rPr>
              <a:t> </a:t>
            </a:r>
            <a:r>
              <a:rPr lang="sr-Cyrl-RS" sz="2400" b="1" dirty="0" smtClean="0">
                <a:solidFill>
                  <a:srgbClr val="C00000"/>
                </a:solidFill>
              </a:rPr>
              <a:t>процедури</a:t>
            </a:r>
            <a:endParaRPr lang="sr-Cyrl-RS" sz="2400" b="1" dirty="0">
              <a:solidFill>
                <a:srgbClr val="C00000"/>
              </a:solidFill>
            </a:endParaRPr>
          </a:p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dirty="0">
                <a:solidFill>
                  <a:prstClr val="black"/>
                </a:solidFill>
              </a:rPr>
              <a:t>Препарација </a:t>
            </a:r>
            <a:r>
              <a:rPr lang="sr-Cyrl-RS" sz="2400" dirty="0" smtClean="0">
                <a:solidFill>
                  <a:prstClr val="black"/>
                </a:solidFill>
              </a:rPr>
              <a:t>кавитета, </a:t>
            </a:r>
            <a:r>
              <a:rPr lang="sr-Cyrl-RS" sz="2400" dirty="0">
                <a:solidFill>
                  <a:prstClr val="black"/>
                </a:solidFill>
              </a:rPr>
              <a:t>брушење, селективно брушење,  </a:t>
            </a:r>
            <a:r>
              <a:rPr lang="sr-Cyrl-RS" sz="2400" dirty="0" smtClean="0">
                <a:solidFill>
                  <a:prstClr val="black"/>
                </a:solidFill>
              </a:rPr>
              <a:t>полирање испуна и др. </a:t>
            </a:r>
            <a:r>
              <a:rPr lang="sr-Cyrl-RS" sz="2400" dirty="0" err="1" smtClean="0">
                <a:solidFill>
                  <a:prstClr val="black"/>
                </a:solidFill>
              </a:rPr>
              <a:t>ротирајућим</a:t>
            </a:r>
            <a:r>
              <a:rPr lang="sr-Cyrl-RS" sz="2400" dirty="0" smtClean="0">
                <a:solidFill>
                  <a:prstClr val="black"/>
                </a:solidFill>
              </a:rPr>
              <a:t> </a:t>
            </a:r>
            <a:r>
              <a:rPr lang="sr-Cyrl-RS" sz="2400" dirty="0" err="1" smtClean="0">
                <a:solidFill>
                  <a:prstClr val="black"/>
                </a:solidFill>
              </a:rPr>
              <a:t>интрументима</a:t>
            </a:r>
            <a:r>
              <a:rPr lang="sr-Cyrl-RS" sz="2400" dirty="0" smtClean="0">
                <a:solidFill>
                  <a:prstClr val="black"/>
                </a:solidFill>
              </a:rPr>
              <a:t> може да доведе до непожељног загревања у пулпи, нарочито ако се неправилно примењују.</a:t>
            </a:r>
          </a:p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dirty="0" smtClean="0">
                <a:solidFill>
                  <a:prstClr val="black"/>
                </a:solidFill>
              </a:rPr>
              <a:t>Интензитет створене топлоте зависи од брзине окретања инструмента, примењеног притиска, присуства хлађења, али и од промера инструмента и материјала од кога је израђен.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9875" y="3583736"/>
            <a:ext cx="21526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0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57912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/>
              <a:t>ТЕРМИЧКИ</a:t>
            </a:r>
            <a:r>
              <a:rPr lang="en-GB" sz="2400" b="1" dirty="0" smtClean="0"/>
              <a:t> </a:t>
            </a:r>
            <a:r>
              <a:rPr lang="sr-Cyrl-RS" sz="2400" b="1" dirty="0" smtClean="0"/>
              <a:t>НАДРАЖАЈИ</a:t>
            </a:r>
          </a:p>
          <a:p>
            <a:pPr marL="0" indent="0">
              <a:buNone/>
            </a:pPr>
            <a:endParaRPr lang="sr-Cyrl-RS" sz="1600" dirty="0"/>
          </a:p>
          <a:p>
            <a:pPr marL="0" indent="0">
              <a:buNone/>
            </a:pPr>
            <a:endParaRPr lang="sr-Cyrl-RS" sz="1100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28600" y="1302603"/>
            <a:ext cx="5994266" cy="2805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</a:pPr>
            <a:r>
              <a:rPr lang="sr-Cyrl-RS" sz="2400" b="1" dirty="0" smtClean="0">
                <a:solidFill>
                  <a:srgbClr val="C00000"/>
                </a:solidFill>
              </a:rPr>
              <a:t>Загревање </a:t>
            </a:r>
            <a:r>
              <a:rPr lang="sr-Cyrl-RS" sz="2400" b="1" dirty="0">
                <a:solidFill>
                  <a:srgbClr val="C00000"/>
                </a:solidFill>
              </a:rPr>
              <a:t>при </a:t>
            </a:r>
            <a:r>
              <a:rPr lang="sr-Cyrl-RS" sz="2400" b="1" dirty="0" err="1">
                <a:solidFill>
                  <a:srgbClr val="C00000"/>
                </a:solidFill>
              </a:rPr>
              <a:t>рестауративној</a:t>
            </a:r>
            <a:r>
              <a:rPr lang="sr-Cyrl-RS" sz="2400" b="1" dirty="0">
                <a:solidFill>
                  <a:srgbClr val="C00000"/>
                </a:solidFill>
              </a:rPr>
              <a:t> </a:t>
            </a:r>
            <a:r>
              <a:rPr lang="sr-Cyrl-RS" sz="2400" b="1" dirty="0" smtClean="0">
                <a:solidFill>
                  <a:srgbClr val="C00000"/>
                </a:solidFill>
              </a:rPr>
              <a:t>процедури</a:t>
            </a:r>
            <a:endParaRPr lang="sr-Cyrl-RS" sz="2400" b="1" dirty="0">
              <a:solidFill>
                <a:srgbClr val="C00000"/>
              </a:solidFill>
            </a:endParaRPr>
          </a:p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dirty="0" smtClean="0">
                <a:solidFill>
                  <a:prstClr val="black"/>
                </a:solidFill>
              </a:rPr>
              <a:t>Промене пулпе се испољавају у виду миграције једра одонтобласта у дентинске каналиће, граница дентин-пулпа постаје неправилна, хиперемије пулпе која захвата и слој одонтобласта, запаљењем пулпе и некрозом.</a:t>
            </a:r>
            <a:endParaRPr lang="sr-Cyrl-RS" sz="24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9800" y="1904637"/>
            <a:ext cx="3004025" cy="2682739"/>
          </a:xfrm>
          <a:prstGeom prst="rect">
            <a:avLst/>
          </a:prstGeom>
        </p:spPr>
      </p:pic>
      <p:sp>
        <p:nvSpPr>
          <p:cNvPr id="6" name="object 3"/>
          <p:cNvSpPr/>
          <p:nvPr/>
        </p:nvSpPr>
        <p:spPr>
          <a:xfrm>
            <a:off x="4648200" y="4786780"/>
            <a:ext cx="3948617" cy="1756797"/>
          </a:xfrm>
          <a:prstGeom prst="rect">
            <a:avLst/>
          </a:prstGeom>
          <a:blipFill>
            <a:blip r:embed="rId4" cstate="print"/>
            <a:srcRect/>
            <a:stretch>
              <a:fillRect t="-99760" b="-1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"/>
          <p:cNvSpPr/>
          <p:nvPr/>
        </p:nvSpPr>
        <p:spPr>
          <a:xfrm>
            <a:off x="609601" y="4786780"/>
            <a:ext cx="4004094" cy="1752601"/>
          </a:xfrm>
          <a:prstGeom prst="rect">
            <a:avLst/>
          </a:prstGeom>
          <a:blipFill>
            <a:blip r:embed="rId4" cstate="print"/>
            <a:srcRect/>
            <a:stretch>
              <a:fillRect b="-10456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878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57912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/>
              <a:t>ТЕРМИЧКИ</a:t>
            </a:r>
            <a:r>
              <a:rPr lang="en-GB" sz="2400" b="1" dirty="0" smtClean="0"/>
              <a:t> </a:t>
            </a:r>
            <a:r>
              <a:rPr lang="sr-Cyrl-RS" sz="2400" b="1" dirty="0" smtClean="0"/>
              <a:t>НАДРАЖАЈИ</a:t>
            </a:r>
          </a:p>
          <a:p>
            <a:pPr marL="0" indent="0">
              <a:buNone/>
            </a:pPr>
            <a:endParaRPr lang="sr-Cyrl-RS" sz="1600" dirty="0"/>
          </a:p>
          <a:p>
            <a:pPr marL="0" indent="0">
              <a:buNone/>
            </a:pPr>
            <a:endParaRPr lang="sr-Cyrl-RS" sz="1100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28600" y="1302603"/>
            <a:ext cx="8229600" cy="3190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</a:pPr>
            <a:r>
              <a:rPr lang="ru-RU" sz="2400" b="1" dirty="0">
                <a:solidFill>
                  <a:srgbClr val="C00000"/>
                </a:solidFill>
              </a:rPr>
              <a:t>Загревање коришћењем материјала који  ослобађају топлоту</a:t>
            </a:r>
          </a:p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dirty="0" smtClean="0">
                <a:solidFill>
                  <a:prstClr val="black"/>
                </a:solidFill>
              </a:rPr>
              <a:t>Цинк </a:t>
            </a:r>
            <a:r>
              <a:rPr lang="sr-Cyrl-RS" sz="2400" dirty="0">
                <a:solidFill>
                  <a:prstClr val="black"/>
                </a:solidFill>
              </a:rPr>
              <a:t>оксид фосфатни цемент, </a:t>
            </a:r>
            <a:r>
              <a:rPr lang="sr-Cyrl-RS" sz="2400" dirty="0" err="1" smtClean="0">
                <a:solidFill>
                  <a:prstClr val="black"/>
                </a:solidFill>
              </a:rPr>
              <a:t>аутополимеризујући</a:t>
            </a:r>
            <a:r>
              <a:rPr lang="en-GB" sz="2400" dirty="0" smtClean="0">
                <a:solidFill>
                  <a:prstClr val="black"/>
                </a:solidFill>
              </a:rPr>
              <a:t> </a:t>
            </a:r>
            <a:r>
              <a:rPr lang="sr-Cyrl-RS" sz="2400" dirty="0" err="1" smtClean="0">
                <a:solidFill>
                  <a:prstClr val="black"/>
                </a:solidFill>
              </a:rPr>
              <a:t>акрилати</a:t>
            </a:r>
            <a:r>
              <a:rPr lang="sr-Cyrl-RS" sz="2400" dirty="0">
                <a:solidFill>
                  <a:prstClr val="black"/>
                </a:solidFill>
              </a:rPr>
              <a:t>, </a:t>
            </a:r>
            <a:r>
              <a:rPr lang="sr-Cyrl-RS" sz="2400" dirty="0" err="1">
                <a:solidFill>
                  <a:prstClr val="black"/>
                </a:solidFill>
              </a:rPr>
              <a:t>гутаперка</a:t>
            </a:r>
            <a:r>
              <a:rPr lang="sr-Cyrl-RS" sz="2400" dirty="0">
                <a:solidFill>
                  <a:prstClr val="black"/>
                </a:solidFill>
              </a:rPr>
              <a:t>, восак, </a:t>
            </a:r>
            <a:r>
              <a:rPr lang="sr-Cyrl-RS" sz="2400" dirty="0" err="1">
                <a:solidFill>
                  <a:prstClr val="black"/>
                </a:solidFill>
              </a:rPr>
              <a:t>термопластичне</a:t>
            </a:r>
            <a:r>
              <a:rPr lang="sr-Cyrl-RS" sz="2400" dirty="0">
                <a:solidFill>
                  <a:prstClr val="black"/>
                </a:solidFill>
              </a:rPr>
              <a:t> </a:t>
            </a:r>
            <a:r>
              <a:rPr lang="sr-Cyrl-RS" sz="2400" dirty="0" smtClean="0">
                <a:solidFill>
                  <a:prstClr val="black"/>
                </a:solidFill>
              </a:rPr>
              <a:t>масе.</a:t>
            </a:r>
            <a:endParaRPr lang="sr-Cyrl-RS" sz="2400" dirty="0">
              <a:solidFill>
                <a:prstClr val="black"/>
              </a:solidFill>
            </a:endParaRPr>
          </a:p>
          <a:p>
            <a:pPr lvl="0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</a:pPr>
            <a:endParaRPr lang="en-GB" sz="2400" dirty="0">
              <a:solidFill>
                <a:prstClr val="black"/>
              </a:solidFill>
            </a:endParaRPr>
          </a:p>
          <a:p>
            <a:pPr lvl="0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</a:pPr>
            <a:r>
              <a:rPr lang="sr-Cyrl-RS" sz="2400" b="1" dirty="0" smtClean="0">
                <a:solidFill>
                  <a:srgbClr val="C00000"/>
                </a:solidFill>
              </a:rPr>
              <a:t>Спровођење топлоте од стране испуна</a:t>
            </a:r>
            <a:endParaRPr lang="sr-Cyrl-RS" sz="2400" b="1" dirty="0">
              <a:solidFill>
                <a:srgbClr val="C00000"/>
              </a:solidFill>
            </a:endParaRPr>
          </a:p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sr-Cyrl-RS" sz="2400" dirty="0">
                <a:solidFill>
                  <a:prstClr val="black"/>
                </a:solidFill>
              </a:rPr>
              <a:t>Метални испуни који акумулирају </a:t>
            </a:r>
            <a:r>
              <a:rPr lang="sr-Cyrl-RS" sz="2400" dirty="0" smtClean="0">
                <a:solidFill>
                  <a:prstClr val="black"/>
                </a:solidFill>
              </a:rPr>
              <a:t>топлоту</a:t>
            </a:r>
            <a:r>
              <a:rPr lang="sr-Cyrl-RS" sz="2400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124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83820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/>
              <a:t>ЕЛЕКТРИЧНИ</a:t>
            </a:r>
            <a:r>
              <a:rPr lang="en-GB" sz="2400" b="1" dirty="0" smtClean="0"/>
              <a:t> </a:t>
            </a:r>
            <a:r>
              <a:rPr lang="sr-Cyrl-RS" sz="2400" b="1" dirty="0" smtClean="0"/>
              <a:t>НАДРАЖАЈИ</a:t>
            </a:r>
            <a:endParaRPr lang="sr-Cyrl-RS" dirty="0" smtClean="0"/>
          </a:p>
          <a:p>
            <a:r>
              <a:rPr lang="sr-Cyrl-RS" sz="2400" b="1" dirty="0" smtClean="0">
                <a:solidFill>
                  <a:srgbClr val="C00000"/>
                </a:solidFill>
              </a:rPr>
              <a:t>Галванске </a:t>
            </a:r>
            <a:r>
              <a:rPr lang="sr-Cyrl-RS" sz="2400" b="1" dirty="0" err="1" smtClean="0">
                <a:solidFill>
                  <a:srgbClr val="C00000"/>
                </a:solidFill>
              </a:rPr>
              <a:t>микрострује</a:t>
            </a:r>
            <a:r>
              <a:rPr lang="sr-Cyrl-RS" sz="2400" b="1" dirty="0" smtClean="0">
                <a:solidFill>
                  <a:srgbClr val="C00000"/>
                </a:solidFill>
              </a:rPr>
              <a:t> </a:t>
            </a:r>
            <a:r>
              <a:rPr lang="sr-Cyrl-RS" sz="2400" dirty="0" smtClean="0"/>
              <a:t>услед разлика у електро потенцијалу два метала везана електролитом.</a:t>
            </a:r>
          </a:p>
          <a:p>
            <a:r>
              <a:rPr lang="sr-Cyrl-RS" sz="2400" b="1" dirty="0" smtClean="0">
                <a:solidFill>
                  <a:srgbClr val="C00000"/>
                </a:solidFill>
              </a:rPr>
              <a:t>Неправилна примена апарата за испитивање виталитета</a:t>
            </a:r>
            <a:r>
              <a:rPr lang="sr-Cyrl-RS" sz="2400" dirty="0" smtClean="0"/>
              <a:t>, када се пулпа излаже нагло дејству струје већег интензитета,</a:t>
            </a:r>
          </a:p>
        </p:txBody>
      </p:sp>
      <p:sp>
        <p:nvSpPr>
          <p:cNvPr id="5" name="object 4"/>
          <p:cNvSpPr/>
          <p:nvPr/>
        </p:nvSpPr>
        <p:spPr>
          <a:xfrm>
            <a:off x="304800" y="3581400"/>
            <a:ext cx="4648200" cy="31500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/>
          <p:cNvSpPr/>
          <p:nvPr/>
        </p:nvSpPr>
        <p:spPr>
          <a:xfrm>
            <a:off x="5257800" y="3583319"/>
            <a:ext cx="3543299" cy="31495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152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b="1" dirty="0" smtClean="0"/>
              <a:t>ЕТИОЛОГИЈА ОБОЉЕЊА ПУЛПЕ</a:t>
            </a:r>
            <a:endParaRPr lang="sr-Latn-R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Реакција пулпе на надражај зависи од </a:t>
            </a:r>
            <a:r>
              <a:rPr lang="ru-RU" sz="2400" b="1" dirty="0" smtClean="0">
                <a:solidFill>
                  <a:srgbClr val="C00000"/>
                </a:solidFill>
              </a:rPr>
              <a:t>врсте, интензитета</a:t>
            </a:r>
            <a:r>
              <a:rPr lang="ru-RU" sz="2400" b="1" dirty="0">
                <a:solidFill>
                  <a:srgbClr val="C00000"/>
                </a:solidFill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и </a:t>
            </a:r>
            <a:r>
              <a:rPr lang="ru-RU" sz="2400" b="1" dirty="0">
                <a:solidFill>
                  <a:srgbClr val="C00000"/>
                </a:solidFill>
              </a:rPr>
              <a:t>дужине </a:t>
            </a:r>
            <a:r>
              <a:rPr lang="ru-RU" sz="2400" b="1" dirty="0" smtClean="0">
                <a:solidFill>
                  <a:srgbClr val="C00000"/>
                </a:solidFill>
              </a:rPr>
              <a:t>трајања надражаја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 од одбрамбеног потенцијала пулпе.</a:t>
            </a:r>
          </a:p>
          <a:p>
            <a:pPr marL="0" indent="0">
              <a:buNone/>
            </a:pPr>
            <a:r>
              <a:rPr lang="ru-RU" sz="2400" dirty="0" smtClean="0"/>
              <a:t>Надражаји исте </a:t>
            </a:r>
            <a:r>
              <a:rPr lang="ru-RU" sz="2400" dirty="0"/>
              <a:t>врсте и јачине изазивају </a:t>
            </a:r>
            <a:r>
              <a:rPr lang="ru-RU" sz="2400" dirty="0" smtClean="0"/>
              <a:t>различите </a:t>
            </a:r>
            <a:r>
              <a:rPr lang="ru-RU" sz="2400" dirty="0"/>
              <a:t>реакције пулпе, зависно од </a:t>
            </a:r>
            <a:r>
              <a:rPr lang="ru-RU" sz="2400" dirty="0" smtClean="0"/>
              <a:t>њене </a:t>
            </a:r>
            <a:r>
              <a:rPr lang="ru-RU" sz="2400" dirty="0"/>
              <a:t>одбрамбене </a:t>
            </a:r>
            <a:r>
              <a:rPr lang="ru-RU" sz="2400" dirty="0" smtClean="0"/>
              <a:t>способности.</a:t>
            </a:r>
            <a:endParaRPr lang="ru-RU" sz="2400" dirty="0"/>
          </a:p>
          <a:p>
            <a:pPr marL="0" indent="0">
              <a:buNone/>
            </a:pPr>
            <a:r>
              <a:rPr lang="sr-Cyrl-CS" sz="2400" dirty="0" smtClean="0"/>
              <a:t>Према природи надражаји могу бити: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sr-Cyrl-CS" sz="2400" b="1" dirty="0" smtClean="0"/>
              <a:t>МИКРОБИОЛОШКИ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sr-Cyrl-CS" sz="2400" b="1" dirty="0" smtClean="0"/>
              <a:t>ФИЗИЧКИ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sr-Cyrl-CS" sz="2400" b="1" dirty="0" smtClean="0"/>
              <a:t>ХЕМИЈСКИ</a:t>
            </a:r>
            <a:endParaRPr lang="sr-Cyrl-CS" sz="2400" b="1" dirty="0"/>
          </a:p>
          <a:p>
            <a:endParaRPr lang="ru-RU" sz="2200" dirty="0" smtClean="0"/>
          </a:p>
          <a:p>
            <a:endParaRPr lang="sr-Latn-R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7448" y="3048000"/>
            <a:ext cx="3806552" cy="3657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8600" y="5863679"/>
            <a:ext cx="6019800" cy="76944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</a:pPr>
            <a:r>
              <a:rPr lang="ru-RU" sz="2200" b="1" dirty="0">
                <a:solidFill>
                  <a:prstClr val="black"/>
                </a:solidFill>
                <a:ea typeface="+mj-ea"/>
                <a:cs typeface="+mj-cs"/>
              </a:rPr>
              <a:t>ЈАТРОГЕНИ НАДРАЖАЈИ – </a:t>
            </a:r>
            <a:r>
              <a:rPr lang="ru-RU" sz="2200" dirty="0">
                <a:solidFill>
                  <a:prstClr val="black"/>
                </a:solidFill>
                <a:ea typeface="+mj-ea"/>
                <a:cs typeface="+mj-cs"/>
              </a:rPr>
              <a:t>могу бити сва три типа по природи надражаја – </a:t>
            </a:r>
            <a:r>
              <a:rPr lang="en-GB" sz="2200" b="1" i="1" dirty="0" err="1">
                <a:solidFill>
                  <a:srgbClr val="C00000"/>
                </a:solidFill>
                <a:ea typeface="+mj-ea"/>
                <a:cs typeface="+mj-cs"/>
              </a:rPr>
              <a:t>primum</a:t>
            </a:r>
            <a:r>
              <a:rPr lang="en-GB" sz="2200" b="1" i="1" dirty="0">
                <a:solidFill>
                  <a:srgbClr val="C00000"/>
                </a:solidFill>
                <a:ea typeface="+mj-ea"/>
                <a:cs typeface="+mj-cs"/>
              </a:rPr>
              <a:t> non </a:t>
            </a:r>
            <a:r>
              <a:rPr lang="en-GB" sz="2200" b="1" i="1" dirty="0" err="1">
                <a:solidFill>
                  <a:srgbClr val="C00000"/>
                </a:solidFill>
                <a:ea typeface="+mj-ea"/>
                <a:cs typeface="+mj-cs"/>
              </a:rPr>
              <a:t>nocere</a:t>
            </a:r>
            <a:endParaRPr lang="ru-RU" sz="2200" b="1" dirty="0">
              <a:solidFill>
                <a:srgbClr val="C0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0466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ФИЗИЧКИ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8458200" cy="5867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sz="2400" b="1" dirty="0" smtClean="0"/>
              <a:t>ЕНЕРГИЈА ЗРАЧЕЊА</a:t>
            </a:r>
            <a:endParaRPr lang="sr-Cyrl-RS" dirty="0" smtClean="0"/>
          </a:p>
          <a:p>
            <a:r>
              <a:rPr lang="ru-RU" sz="2400" b="1" dirty="0">
                <a:solidFill>
                  <a:srgbClr val="C00000"/>
                </a:solidFill>
              </a:rPr>
              <a:t>Радиациони каријес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Опадање </a:t>
            </a:r>
            <a:r>
              <a:rPr lang="ru-RU" sz="2400" b="1" dirty="0" smtClean="0">
                <a:solidFill>
                  <a:srgbClr val="C00000"/>
                </a:solidFill>
              </a:rPr>
              <a:t>митотске </a:t>
            </a:r>
            <a:r>
              <a:rPr lang="ru-RU" sz="2400" b="1" dirty="0">
                <a:solidFill>
                  <a:srgbClr val="C00000"/>
                </a:solidFill>
              </a:rPr>
              <a:t>активности ћелија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Успоравање </a:t>
            </a:r>
            <a:r>
              <a:rPr lang="ru-RU" sz="2400" b="1" dirty="0" smtClean="0">
                <a:solidFill>
                  <a:srgbClr val="C00000"/>
                </a:solidFill>
              </a:rPr>
              <a:t>раста </a:t>
            </a:r>
            <a:r>
              <a:rPr lang="ru-RU" sz="2400" b="1" dirty="0">
                <a:solidFill>
                  <a:srgbClr val="C00000"/>
                </a:solidFill>
              </a:rPr>
              <a:t>вилица и </a:t>
            </a:r>
            <a:r>
              <a:rPr lang="ru-RU" sz="2400" b="1" dirty="0" smtClean="0">
                <a:solidFill>
                  <a:srgbClr val="C00000"/>
                </a:solidFill>
              </a:rPr>
              <a:t>зуба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Код пацијената код којих је потребна радиотерапије предлаже се:</a:t>
            </a:r>
          </a:p>
          <a:p>
            <a:r>
              <a:rPr lang="ru-RU" sz="2400" dirty="0" smtClean="0"/>
              <a:t>санирање свих зуба</a:t>
            </a:r>
            <a:endParaRPr lang="ru-RU" sz="2400" dirty="0"/>
          </a:p>
          <a:p>
            <a:r>
              <a:rPr lang="ru-RU" sz="2400" dirty="0" smtClean="0"/>
              <a:t>стална </a:t>
            </a:r>
            <a:r>
              <a:rPr lang="ru-RU" sz="2400" dirty="0"/>
              <a:t>апликација препарата на </a:t>
            </a:r>
            <a:r>
              <a:rPr lang="ru-RU" sz="2400" dirty="0" smtClean="0"/>
              <a:t>бази флуора</a:t>
            </a:r>
            <a:endParaRPr lang="ru-RU" sz="2400" dirty="0"/>
          </a:p>
          <a:p>
            <a:r>
              <a:rPr lang="ru-RU" sz="2400" dirty="0" smtClean="0"/>
              <a:t>добра </a:t>
            </a:r>
            <a:r>
              <a:rPr lang="ru-RU" sz="2400" dirty="0"/>
              <a:t>орална хигијена</a:t>
            </a:r>
          </a:p>
          <a:p>
            <a:r>
              <a:rPr lang="ru-RU" sz="2400" dirty="0" smtClean="0"/>
              <a:t>чести контролни </a:t>
            </a:r>
            <a:r>
              <a:rPr lang="ru-RU" sz="2400" dirty="0"/>
              <a:t>прегледи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7" name="object 4"/>
          <p:cNvSpPr/>
          <p:nvPr/>
        </p:nvSpPr>
        <p:spPr>
          <a:xfrm>
            <a:off x="5770214" y="1295399"/>
            <a:ext cx="3199819" cy="24256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045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ХЕМИЈСКИ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90600"/>
            <a:ext cx="8458200" cy="5715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Материјали </a:t>
            </a:r>
            <a:r>
              <a:rPr lang="ru-RU" sz="2400" b="1" dirty="0">
                <a:solidFill>
                  <a:srgbClr val="C00000"/>
                </a:solidFill>
              </a:rPr>
              <a:t>за испуне</a:t>
            </a:r>
          </a:p>
          <a:p>
            <a:pPr marL="0" indent="0">
              <a:buNone/>
            </a:pPr>
            <a:r>
              <a:rPr lang="ru-RU" sz="2400" dirty="0"/>
              <a:t>Киселине – фосфатни цемент, </a:t>
            </a:r>
            <a:r>
              <a:rPr lang="ru-RU" sz="2400" dirty="0" smtClean="0"/>
              <a:t>киселине </a:t>
            </a:r>
            <a:r>
              <a:rPr lang="ru-RU" sz="2400" dirty="0"/>
              <a:t>за нагризање </a:t>
            </a:r>
            <a:r>
              <a:rPr lang="ru-RU" sz="2400" dirty="0" smtClean="0"/>
              <a:t>дентина</a:t>
            </a:r>
            <a:r>
              <a:rPr lang="ru-RU" sz="2400" dirty="0"/>
              <a:t>, мономери из композита, </a:t>
            </a:r>
            <a:r>
              <a:rPr lang="ru-RU" sz="2400" dirty="0" smtClean="0"/>
              <a:t>адхезива</a:t>
            </a:r>
            <a:r>
              <a:rPr lang="ru-RU" sz="2400" dirty="0"/>
              <a:t>, </a:t>
            </a:r>
            <a:r>
              <a:rPr lang="ru-RU" sz="2400" dirty="0" smtClean="0"/>
              <a:t>лајнера</a:t>
            </a:r>
            <a:r>
              <a:rPr lang="ru-RU" sz="2400" dirty="0"/>
              <a:t>, акрилата, жива из амалгама, </a:t>
            </a:r>
            <a:r>
              <a:rPr lang="ru-RU" sz="2400" dirty="0" smtClean="0"/>
              <a:t>материјали </a:t>
            </a:r>
            <a:r>
              <a:rPr lang="ru-RU" sz="2400" dirty="0"/>
              <a:t>за </a:t>
            </a:r>
            <a:r>
              <a:rPr lang="ru-RU" sz="2400" dirty="0" smtClean="0"/>
              <a:t>блокирање дентинских тубула</a:t>
            </a:r>
            <a:endParaRPr lang="ru-RU" sz="2400" dirty="0"/>
          </a:p>
          <a:p>
            <a:r>
              <a:rPr lang="ru-RU" sz="2400" b="1" dirty="0" smtClean="0">
                <a:solidFill>
                  <a:srgbClr val="C00000"/>
                </a:solidFill>
              </a:rPr>
              <a:t>Средства за дезинфекцију</a:t>
            </a:r>
          </a:p>
          <a:p>
            <a:pPr marL="0" indent="0">
              <a:buNone/>
            </a:pPr>
            <a:r>
              <a:rPr lang="ru-RU" sz="2400" dirty="0" smtClean="0"/>
              <a:t>Хлор, фенол, камфор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Средства </a:t>
            </a:r>
            <a:r>
              <a:rPr lang="ru-RU" sz="2400" b="1" dirty="0">
                <a:solidFill>
                  <a:srgbClr val="C00000"/>
                </a:solidFill>
              </a:rPr>
              <a:t>за импрегнацију</a:t>
            </a:r>
          </a:p>
          <a:p>
            <a:pPr marL="0" indent="0">
              <a:buNone/>
            </a:pPr>
            <a:r>
              <a:rPr lang="ru-RU" sz="2400" dirty="0"/>
              <a:t>Натријум, калијум флуорид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Средства </a:t>
            </a:r>
            <a:r>
              <a:rPr lang="ru-RU" sz="2400" b="1" dirty="0">
                <a:solidFill>
                  <a:srgbClr val="C00000"/>
                </a:solidFill>
              </a:rPr>
              <a:t>за сушење кавитета</a:t>
            </a:r>
          </a:p>
          <a:p>
            <a:pPr marL="0" indent="0">
              <a:buNone/>
            </a:pPr>
            <a:r>
              <a:rPr lang="ru-RU" sz="2400" dirty="0"/>
              <a:t>Алкохол, хлороформ</a:t>
            </a:r>
          </a:p>
        </p:txBody>
      </p:sp>
    </p:spTree>
    <p:extLst>
      <p:ext uri="{BB962C8B-B14F-4D97-AF65-F5344CB8AC3E}">
        <p14:creationId xmlns:p14="http://schemas.microsoft.com/office/powerpoint/2010/main" val="275573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ЈАТРОГЕНИ</a:t>
            </a:r>
            <a:r>
              <a:rPr lang="sr-Cyrl-RS" sz="4000" b="1" dirty="0" smtClean="0"/>
              <a:t> </a:t>
            </a:r>
            <a:r>
              <a:rPr lang="sr-Cyrl-RS" sz="4000" b="1" dirty="0" smtClean="0"/>
              <a:t>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76962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КУМУЛАТИВНИ ЕФЕКАТ</a:t>
            </a:r>
          </a:p>
          <a:p>
            <a:pPr marL="0" indent="0">
              <a:buNone/>
            </a:pPr>
            <a:r>
              <a:rPr lang="ru-RU" sz="2400" dirty="0" smtClean="0"/>
              <a:t>Комбинацијом физичких утицаја (загревање при препарацији), микробиолошких утицаја (експонирани дентин, микропукотина и др.) и хемијских (материјали за припрему кавитета, за испуне и др.) ствара се кумулативни ефекат који је штетнији од сваког надражаја посебно.</a:t>
            </a:r>
            <a:endParaRPr lang="ru-RU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2600" y="3571875"/>
            <a:ext cx="35814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9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600" b="1" dirty="0" smtClean="0">
                <a:solidFill>
                  <a:srgbClr val="002060"/>
                </a:solidFill>
              </a:rPr>
              <a:t>ХВАЛА НА ПАЖЊИ</a:t>
            </a:r>
            <a:endParaRPr lang="sr-Latn-R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279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b="1" dirty="0" smtClean="0"/>
              <a:t>ЕТИОЛОГИЈА ОБОЉЕЊА ПУЛПЕ</a:t>
            </a:r>
            <a:endParaRPr lang="sr-Latn-R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828800"/>
            <a:ext cx="83820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Надражаји који изазивају </a:t>
            </a:r>
            <a:r>
              <a:rPr lang="ru-RU" sz="2400" dirty="0" smtClean="0"/>
              <a:t>обољење пулпе, према пореклу, </a:t>
            </a:r>
            <a:r>
              <a:rPr lang="ru-RU" sz="2400" dirty="0"/>
              <a:t>могу бити </a:t>
            </a:r>
            <a:r>
              <a:rPr lang="ru-RU" sz="2400" b="1" dirty="0"/>
              <a:t>општи </a:t>
            </a:r>
            <a:r>
              <a:rPr lang="ru-RU" sz="2400" dirty="0"/>
              <a:t>и </a:t>
            </a:r>
            <a:r>
              <a:rPr lang="ru-RU" sz="2400" b="1" dirty="0" smtClean="0"/>
              <a:t>локални.</a:t>
            </a:r>
          </a:p>
          <a:p>
            <a:pPr marL="0" indent="0">
              <a:buNone/>
            </a:pPr>
            <a:r>
              <a:rPr lang="ru-RU" sz="2400" dirty="0" smtClean="0"/>
              <a:t>Општи надражаји</a:t>
            </a:r>
            <a:r>
              <a:rPr lang="en-GB" sz="2400" dirty="0" smtClean="0"/>
              <a:t> </a:t>
            </a:r>
            <a:r>
              <a:rPr lang="sr-Cyrl-RS" sz="2400" dirty="0" smtClean="0"/>
              <a:t>ретко делују сами, већ делују</a:t>
            </a:r>
            <a:r>
              <a:rPr lang="ru-RU" sz="2400" dirty="0" smtClean="0"/>
              <a:t> фаворизујући локалне </a:t>
            </a:r>
            <a:r>
              <a:rPr lang="ru-RU" sz="2400" dirty="0"/>
              <a:t>смањујући </a:t>
            </a:r>
            <a:r>
              <a:rPr lang="ru-RU" sz="2400" dirty="0" smtClean="0"/>
              <a:t>локалну отпорност. Такође </a:t>
            </a:r>
            <a:r>
              <a:rPr lang="ru-RU" sz="2400" dirty="0"/>
              <a:t>локални </a:t>
            </a:r>
            <a:r>
              <a:rPr lang="ru-RU" sz="2400" dirty="0" smtClean="0"/>
              <a:t>узроци, нпр. траума, делују </a:t>
            </a:r>
            <a:r>
              <a:rPr lang="ru-RU" sz="2400" dirty="0"/>
              <a:t>оштећујућу </a:t>
            </a:r>
            <a:r>
              <a:rPr lang="ru-RU" sz="2400" dirty="0" smtClean="0"/>
              <a:t>пулпно </a:t>
            </a:r>
            <a:r>
              <a:rPr lang="ru-RU" sz="2400" dirty="0"/>
              <a:t>ткиво </a:t>
            </a:r>
            <a:r>
              <a:rPr lang="ru-RU" sz="2400" dirty="0" smtClean="0"/>
              <a:t>чиме га чине погодним </a:t>
            </a:r>
            <a:r>
              <a:rPr lang="ru-RU" sz="2400" dirty="0"/>
              <a:t>за </a:t>
            </a:r>
            <a:r>
              <a:rPr lang="ru-RU" sz="2400" dirty="0" smtClean="0"/>
              <a:t>насељавање </a:t>
            </a:r>
            <a:r>
              <a:rPr lang="ru-RU" sz="2400" dirty="0"/>
              <a:t>микроорганизама из </a:t>
            </a:r>
            <a:r>
              <a:rPr lang="ru-RU" sz="2400" dirty="0" smtClean="0"/>
              <a:t>циркулације.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Обично је комбинација више </a:t>
            </a:r>
            <a:r>
              <a:rPr lang="ru-RU" sz="2400" b="1" dirty="0" smtClean="0">
                <a:solidFill>
                  <a:srgbClr val="C00000"/>
                </a:solidFill>
              </a:rPr>
              <a:t>узрока.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sz="2200" dirty="0" smtClean="0"/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50879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b="1" dirty="0" smtClean="0"/>
              <a:t>ЕТИОЛОГИЈА ОБОЉЕЊА ПУЛПЕ</a:t>
            </a:r>
            <a:endParaRPr lang="sr-Latn-R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95400"/>
            <a:ext cx="83820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/>
              <a:t>ЕФЕКАТ НАДРАЖАЈА ЗАВИСИ ОД ВИШЕ ФАКТОРА:</a:t>
            </a:r>
          </a:p>
          <a:p>
            <a:pPr marL="0" indent="0">
              <a:buNone/>
            </a:pPr>
            <a:r>
              <a:rPr lang="ru-RU" sz="2400" dirty="0" smtClean="0"/>
              <a:t>1. Интензитета </a:t>
            </a:r>
            <a:r>
              <a:rPr lang="ru-RU" sz="2400" dirty="0"/>
              <a:t>надражаја</a:t>
            </a:r>
          </a:p>
          <a:p>
            <a:pPr marL="0" indent="0">
              <a:buNone/>
            </a:pPr>
            <a:r>
              <a:rPr lang="ru-RU" sz="2400" dirty="0"/>
              <a:t>2. Трајања надражаја</a:t>
            </a:r>
          </a:p>
          <a:p>
            <a:pPr marL="0" indent="0">
              <a:buNone/>
            </a:pPr>
            <a:r>
              <a:rPr lang="ru-RU" sz="2400" dirty="0"/>
              <a:t>3. Врсте надражаја</a:t>
            </a:r>
          </a:p>
          <a:p>
            <a:pPr marL="0" indent="0">
              <a:buNone/>
            </a:pPr>
            <a:r>
              <a:rPr lang="ru-RU" sz="2400" dirty="0"/>
              <a:t>4. Места деловања</a:t>
            </a:r>
          </a:p>
          <a:p>
            <a:pPr marL="0" indent="0">
              <a:buNone/>
            </a:pPr>
            <a:r>
              <a:rPr lang="ru-RU" sz="2400" dirty="0"/>
              <a:t>5. Близине пулпе</a:t>
            </a:r>
          </a:p>
          <a:p>
            <a:pPr marL="0" indent="0">
              <a:buNone/>
            </a:pPr>
            <a:r>
              <a:rPr lang="ru-RU" sz="2400" dirty="0"/>
              <a:t>6. Одбрамбеног потенцијала пулпе</a:t>
            </a:r>
          </a:p>
          <a:p>
            <a:pPr marL="0" indent="0">
              <a:buNone/>
            </a:pPr>
            <a:r>
              <a:rPr lang="ru-RU" sz="2400" dirty="0"/>
              <a:t>7. Старости и општег здравственог  стања</a:t>
            </a:r>
          </a:p>
          <a:p>
            <a:pPr marL="0" indent="0">
              <a:buNone/>
            </a:pPr>
            <a:endParaRPr lang="sr-Cyrl-RS" sz="2400" dirty="0" smtClean="0"/>
          </a:p>
          <a:p>
            <a:pPr marL="0" indent="0">
              <a:buNone/>
            </a:pPr>
            <a:endParaRPr lang="ru-RU" sz="2200" dirty="0" smtClean="0"/>
          </a:p>
          <a:p>
            <a:endParaRPr lang="sr-Latn-R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5673" y="2819400"/>
            <a:ext cx="3188327" cy="394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4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МИКРОБИОЛОШКИ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371600"/>
            <a:ext cx="83058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Најчешћи узрочници обољења пулпе су микроорганизми.</a:t>
            </a:r>
          </a:p>
          <a:p>
            <a:pPr marL="0" indent="0">
              <a:buNone/>
            </a:pPr>
            <a:r>
              <a:rPr lang="ru-RU" sz="2400" dirty="0" smtClean="0"/>
              <a:t>Здрава пулпа покретањем одбрамбеног механизма може да неутралише инфекцију. Ако су одбрамбене способности пулпе смањене због инсулта који су претходили (препарација, траума и др.) пулпа постаје наклоњена запаљењу и некрози.</a:t>
            </a:r>
          </a:p>
          <a:p>
            <a:pPr marL="0" indent="0">
              <a:buNone/>
            </a:pPr>
            <a:r>
              <a:rPr lang="sr-Cyrl-RS" sz="2400" dirty="0" smtClean="0"/>
              <a:t>Путеви продора микроорганизама:</a:t>
            </a:r>
          </a:p>
          <a:p>
            <a:r>
              <a:rPr lang="sr-Cyrl-RS" sz="2400" dirty="0" smtClean="0"/>
              <a:t>Преко </a:t>
            </a:r>
            <a:r>
              <a:rPr lang="sr-Cyrl-RS" sz="2400" b="1" dirty="0" smtClean="0">
                <a:solidFill>
                  <a:srgbClr val="C00000"/>
                </a:solidFill>
              </a:rPr>
              <a:t>КРУНИЦЕ</a:t>
            </a:r>
            <a:r>
              <a:rPr lang="sr-Cyrl-RS" sz="2400" b="1" dirty="0" smtClean="0"/>
              <a:t> </a:t>
            </a:r>
            <a:endParaRPr lang="en-GB" sz="2400" b="1" dirty="0" smtClean="0"/>
          </a:p>
          <a:p>
            <a:r>
              <a:rPr lang="sr-Cyrl-RS" sz="2400" dirty="0" smtClean="0"/>
              <a:t>Преко </a:t>
            </a:r>
            <a:r>
              <a:rPr lang="sr-Cyrl-RS" sz="2400" b="1" dirty="0" smtClean="0">
                <a:solidFill>
                  <a:srgbClr val="C00000"/>
                </a:solidFill>
              </a:rPr>
              <a:t>КОРЕНА</a:t>
            </a:r>
            <a:r>
              <a:rPr lang="sr-Cyrl-RS" sz="2400" dirty="0" smtClean="0"/>
              <a:t> </a:t>
            </a:r>
          </a:p>
          <a:p>
            <a:r>
              <a:rPr lang="sr-Cyrl-RS" sz="2400" b="1" dirty="0" smtClean="0">
                <a:solidFill>
                  <a:srgbClr val="C00000"/>
                </a:solidFill>
              </a:rPr>
              <a:t>ХЕМАТОГЕНИМ или лимфним путем </a:t>
            </a:r>
            <a:r>
              <a:rPr lang="sr-Cyrl-RS" sz="2400" dirty="0" smtClean="0"/>
              <a:t>(ретко)</a:t>
            </a:r>
          </a:p>
          <a:p>
            <a:endParaRPr lang="ru-RU" sz="2400" b="1" dirty="0">
              <a:solidFill>
                <a:srgbClr val="C00000"/>
              </a:solidFill>
            </a:endParaRPr>
          </a:p>
          <a:p>
            <a:endParaRPr lang="ru-RU" sz="2200" dirty="0" smtClean="0"/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12283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МИКРОБИОЛОШКИ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67056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800" b="1" dirty="0" smtClean="0"/>
              <a:t>ПРЕКО КРУНИЦЕ</a:t>
            </a:r>
            <a:endParaRPr lang="en-GB" sz="2800" b="1" dirty="0" smtClean="0"/>
          </a:p>
          <a:p>
            <a:pPr marL="0" indent="0">
              <a:buNone/>
            </a:pPr>
            <a:r>
              <a:rPr lang="sr-Cyrl-RS" sz="2400" b="1" dirty="0"/>
              <a:t>отварањем </a:t>
            </a:r>
            <a:r>
              <a:rPr lang="sr-Cyrl-RS" sz="2400" b="1" dirty="0" err="1"/>
              <a:t>дентинских</a:t>
            </a:r>
            <a:r>
              <a:rPr lang="sr-Cyrl-RS" sz="2400" b="1" dirty="0"/>
              <a:t> каналића </a:t>
            </a:r>
            <a:r>
              <a:rPr lang="sr-Cyrl-RS" sz="2400" dirty="0"/>
              <a:t>као последица каријеса, </a:t>
            </a:r>
            <a:r>
              <a:rPr lang="sr-Cyrl-RS" sz="2400" dirty="0" err="1"/>
              <a:t>некаријесних</a:t>
            </a:r>
            <a:r>
              <a:rPr lang="sr-Cyrl-RS" sz="2400" dirty="0"/>
              <a:t> лезија, препарације и брушења или </a:t>
            </a:r>
            <a:r>
              <a:rPr lang="sr-Cyrl-RS" sz="2400" b="1" dirty="0"/>
              <a:t>директно у ткиво пулпе</a:t>
            </a:r>
            <a:r>
              <a:rPr lang="sr-Cyrl-RS" sz="2400" dirty="0"/>
              <a:t> након трауме или акциденталног отварања пулпе</a:t>
            </a:r>
            <a:r>
              <a:rPr lang="sr-Cyrl-RS" sz="2400" dirty="0" smtClean="0"/>
              <a:t>.</a:t>
            </a:r>
            <a:endParaRPr lang="en-GB" sz="2400" b="1" dirty="0" smtClean="0"/>
          </a:p>
          <a:p>
            <a:r>
              <a:rPr lang="sr-Cyrl-RS" sz="2400" b="1" dirty="0" smtClean="0">
                <a:solidFill>
                  <a:srgbClr val="C00000"/>
                </a:solidFill>
              </a:rPr>
              <a:t>Каријес дентина </a:t>
            </a:r>
            <a:r>
              <a:rPr lang="sr-Cyrl-RS" sz="2400" dirty="0" smtClean="0"/>
              <a:t>- </a:t>
            </a:r>
            <a:r>
              <a:rPr lang="ru-RU" sz="2400" dirty="0" smtClean="0"/>
              <a:t>дентински </a:t>
            </a:r>
            <a:r>
              <a:rPr lang="ru-RU" sz="2400" dirty="0"/>
              <a:t>тубули </a:t>
            </a:r>
            <a:r>
              <a:rPr lang="ru-RU" sz="2400" dirty="0" smtClean="0"/>
              <a:t>представљају </a:t>
            </a:r>
            <a:r>
              <a:rPr lang="ru-RU" sz="2400" dirty="0"/>
              <a:t>пут </a:t>
            </a:r>
            <a:r>
              <a:rPr lang="ru-RU" sz="2400" dirty="0" smtClean="0"/>
              <a:t>продирања </a:t>
            </a:r>
            <a:r>
              <a:rPr lang="ru-RU" sz="2400" dirty="0"/>
              <a:t>микроорганизама, </a:t>
            </a:r>
            <a:r>
              <a:rPr lang="ru-RU" sz="2400" dirty="0" smtClean="0"/>
              <a:t>њихових </a:t>
            </a:r>
            <a:r>
              <a:rPr lang="ru-RU" sz="2400" dirty="0"/>
              <a:t>токсина, </a:t>
            </a:r>
            <a:r>
              <a:rPr lang="ru-RU" sz="2400" dirty="0" smtClean="0"/>
              <a:t>антигена изазивајући запаљенску реакцију пулпе.</a:t>
            </a:r>
          </a:p>
          <a:p>
            <a:endParaRPr lang="ru-RU" sz="2800" dirty="0"/>
          </a:p>
          <a:p>
            <a:endParaRPr lang="sr-Cyrl-RS" sz="2800" b="1" dirty="0" smtClean="0"/>
          </a:p>
          <a:p>
            <a:pPr marL="0" indent="0">
              <a:buNone/>
            </a:pPr>
            <a:endParaRPr lang="ru-RU" sz="2800" b="1" dirty="0" smtClean="0"/>
          </a:p>
          <a:p>
            <a:endParaRPr lang="ru-RU" sz="2200" dirty="0" smtClean="0"/>
          </a:p>
          <a:p>
            <a:endParaRPr lang="sr-Latn-RS" dirty="0"/>
          </a:p>
        </p:txBody>
      </p:sp>
      <p:pic>
        <p:nvPicPr>
          <p:cNvPr id="2050" name="Picture 2" descr="Rezultat slika za dental cari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2" r="10788"/>
          <a:stretch/>
        </p:blipFill>
        <p:spPr bwMode="auto">
          <a:xfrm>
            <a:off x="5334000" y="5110162"/>
            <a:ext cx="358140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zultat slika za caries pulp inflammatio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953000"/>
            <a:ext cx="4629955" cy="160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5547" y="2209800"/>
            <a:ext cx="2221306" cy="248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48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МИКРОБИОЛОШКИ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52578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800" b="1" dirty="0" smtClean="0"/>
              <a:t>ПРЕКО КРУНИЦЕ</a:t>
            </a:r>
            <a:endParaRPr lang="en-GB" sz="2800" b="1" dirty="0" smtClean="0"/>
          </a:p>
          <a:p>
            <a:r>
              <a:rPr lang="sr-Cyrl-RS" sz="2400" b="1" dirty="0" err="1" smtClean="0">
                <a:solidFill>
                  <a:srgbClr val="C00000"/>
                </a:solidFill>
              </a:rPr>
              <a:t>Некаријесне</a:t>
            </a:r>
            <a:r>
              <a:rPr lang="sr-Cyrl-RS" sz="2400" b="1" dirty="0" smtClean="0">
                <a:solidFill>
                  <a:srgbClr val="C00000"/>
                </a:solidFill>
              </a:rPr>
              <a:t> лезије </a:t>
            </a:r>
            <a:r>
              <a:rPr lang="sr-Cyrl-RS" sz="2400" dirty="0" smtClean="0"/>
              <a:t>– </a:t>
            </a:r>
            <a:r>
              <a:rPr lang="ru-RU" sz="2400" dirty="0" smtClean="0"/>
              <a:t>Абразије, атриције, ерозије и милолизе. </a:t>
            </a:r>
          </a:p>
          <a:p>
            <a:r>
              <a:rPr lang="ru-RU" sz="2400" dirty="0" smtClean="0"/>
              <a:t>Дуготрајни надражаји доводе до појачане склерозе тубула и стварања терцијарног дентина, чиме се смањује продор микроорганизама, али се исцрпљује </a:t>
            </a:r>
            <a:r>
              <a:rPr lang="ru-RU" sz="2400" dirty="0"/>
              <a:t>репараторни </a:t>
            </a:r>
            <a:r>
              <a:rPr lang="ru-RU" sz="2400" dirty="0" smtClean="0"/>
              <a:t>потенцијал пулпе.</a:t>
            </a:r>
          </a:p>
          <a:p>
            <a:pPr marL="0" indent="0">
              <a:buNone/>
            </a:pPr>
            <a:endParaRPr lang="ru-RU" sz="2800" b="1" dirty="0" smtClean="0"/>
          </a:p>
          <a:p>
            <a:endParaRPr lang="ru-RU" sz="2200" dirty="0" smtClean="0"/>
          </a:p>
          <a:p>
            <a:endParaRPr lang="sr-Latn-RS" dirty="0"/>
          </a:p>
        </p:txBody>
      </p:sp>
      <p:sp>
        <p:nvSpPr>
          <p:cNvPr id="5" name="Rectangle 4"/>
          <p:cNvSpPr/>
          <p:nvPr/>
        </p:nvSpPr>
        <p:spPr>
          <a:xfrm>
            <a:off x="5635560" y="5486401"/>
            <a:ext cx="3279839" cy="12191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</a:pPr>
            <a:r>
              <a:rPr lang="ru-RU" sz="2400" dirty="0">
                <a:solidFill>
                  <a:prstClr val="black"/>
                </a:solidFill>
                <a:ea typeface="+mj-ea"/>
                <a:cs typeface="+mj-cs"/>
              </a:rPr>
              <a:t>Честе су дегенеративне промене пулпе и хронични пулпитиси.</a:t>
            </a:r>
          </a:p>
        </p:txBody>
      </p:sp>
      <p:sp>
        <p:nvSpPr>
          <p:cNvPr id="8" name="object 4"/>
          <p:cNvSpPr/>
          <p:nvPr/>
        </p:nvSpPr>
        <p:spPr>
          <a:xfrm>
            <a:off x="5635562" y="1142999"/>
            <a:ext cx="3286307" cy="19050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/>
          <p:cNvSpPr/>
          <p:nvPr/>
        </p:nvSpPr>
        <p:spPr>
          <a:xfrm>
            <a:off x="5635561" y="3200400"/>
            <a:ext cx="3286307" cy="1981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48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МИКРОБИОЛОШКИ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54102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800" b="1" dirty="0" smtClean="0"/>
              <a:t>ПРЕКО КРУНИЦЕ</a:t>
            </a:r>
            <a:endParaRPr lang="en-GB" sz="2800" b="1" dirty="0" smtClean="0"/>
          </a:p>
          <a:p>
            <a:r>
              <a:rPr lang="sr-Cyrl-RS" sz="2400" b="1" dirty="0" smtClean="0">
                <a:solidFill>
                  <a:srgbClr val="C00000"/>
                </a:solidFill>
              </a:rPr>
              <a:t>Дефекти глеђи и пукотине</a:t>
            </a:r>
          </a:p>
          <a:p>
            <a:r>
              <a:rPr lang="sr-Cyrl-RS" sz="2400" b="1" dirty="0" smtClean="0">
                <a:solidFill>
                  <a:srgbClr val="C00000"/>
                </a:solidFill>
              </a:rPr>
              <a:t>Трауматско експонирање дентина или пулпе</a:t>
            </a:r>
          </a:p>
          <a:p>
            <a:r>
              <a:rPr lang="sr-Cyrl-RS" sz="2400" b="1" dirty="0" err="1" smtClean="0">
                <a:solidFill>
                  <a:srgbClr val="C00000"/>
                </a:solidFill>
              </a:rPr>
              <a:t>Јатрогено</a:t>
            </a:r>
            <a:r>
              <a:rPr lang="sr-Cyrl-RS" sz="2400" b="1" dirty="0" smtClean="0">
                <a:solidFill>
                  <a:srgbClr val="C00000"/>
                </a:solidFill>
              </a:rPr>
              <a:t> (препарација, брушење, акцидентално отварање пулпе)</a:t>
            </a:r>
            <a:endParaRPr lang="ru-RU" sz="2400" b="1" dirty="0" smtClean="0"/>
          </a:p>
          <a:p>
            <a:endParaRPr lang="ru-RU" sz="2200" dirty="0" smtClean="0"/>
          </a:p>
          <a:p>
            <a:endParaRPr lang="sr-Latn-RS" dirty="0"/>
          </a:p>
        </p:txBody>
      </p:sp>
      <p:sp>
        <p:nvSpPr>
          <p:cNvPr id="7" name="object 3"/>
          <p:cNvSpPr/>
          <p:nvPr/>
        </p:nvSpPr>
        <p:spPr>
          <a:xfrm>
            <a:off x="76200" y="4098041"/>
            <a:ext cx="3383711" cy="25213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2329" y="1143000"/>
            <a:ext cx="3091671" cy="27052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5200" y="4104745"/>
            <a:ext cx="2914650" cy="2514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7000" y="4104959"/>
            <a:ext cx="2633487" cy="251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6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914400"/>
          </a:xfrm>
        </p:spPr>
        <p:txBody>
          <a:bodyPr/>
          <a:lstStyle/>
          <a:p>
            <a:r>
              <a:rPr lang="sr-Cyrl-RS" sz="4000" b="1" dirty="0" smtClean="0"/>
              <a:t>МИКРОБИОЛОШКИ НАДРАЖАЈИ</a:t>
            </a:r>
            <a:endParaRPr lang="sr-Latn-R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5344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800" b="1" dirty="0" smtClean="0"/>
              <a:t>ПРЕКО КОРЕНА</a:t>
            </a:r>
            <a:endParaRPr lang="sr-Cyrl-RS" sz="2400" dirty="0" smtClean="0"/>
          </a:p>
          <a:p>
            <a:pPr marL="0" indent="0">
              <a:buNone/>
            </a:pPr>
            <a:r>
              <a:rPr lang="sr-Cyrl-RS" sz="2400" dirty="0" smtClean="0"/>
              <a:t>Микроорганизми преко корена могу продрети у пулпу код присутног каријеса корена и из периодонцијума, код </a:t>
            </a:r>
            <a:r>
              <a:rPr lang="sr-Cyrl-RS" sz="2400" dirty="0" err="1"/>
              <a:t>пародонтопатичних</a:t>
            </a:r>
            <a:r>
              <a:rPr lang="sr-Cyrl-RS" sz="2400" dirty="0"/>
              <a:t> зуба са дубоким џеповима, преко </a:t>
            </a:r>
            <a:r>
              <a:rPr lang="en-GB" sz="2400" dirty="0" err="1"/>
              <a:t>foramena</a:t>
            </a:r>
            <a:r>
              <a:rPr lang="en-GB" sz="2400" dirty="0"/>
              <a:t> </a:t>
            </a:r>
            <a:r>
              <a:rPr lang="en-GB" sz="2400" dirty="0" err="1"/>
              <a:t>apicale</a:t>
            </a:r>
            <a:r>
              <a:rPr lang="en-GB" sz="2400" dirty="0"/>
              <a:t>, </a:t>
            </a:r>
            <a:r>
              <a:rPr lang="sr-Cyrl-RS" sz="2400" dirty="0"/>
              <a:t>пулпо-</a:t>
            </a:r>
            <a:r>
              <a:rPr lang="sr-Cyrl-RS" sz="2400" dirty="0" err="1"/>
              <a:t>периодонцијумских</a:t>
            </a:r>
            <a:r>
              <a:rPr lang="sr-Cyrl-RS" sz="2400" dirty="0"/>
              <a:t> комуникација </a:t>
            </a:r>
            <a:r>
              <a:rPr lang="sr-Cyrl-RS" sz="2400" dirty="0" smtClean="0"/>
              <a:t>или отворених </a:t>
            </a:r>
            <a:r>
              <a:rPr lang="sr-Cyrl-RS" sz="2400" dirty="0" err="1" smtClean="0"/>
              <a:t>дентинских</a:t>
            </a:r>
            <a:r>
              <a:rPr lang="sr-Cyrl-RS" sz="2400" dirty="0" smtClean="0"/>
              <a:t> каналића услед </a:t>
            </a:r>
            <a:r>
              <a:rPr lang="sr-Cyrl-RS" sz="2400" dirty="0" err="1" smtClean="0"/>
              <a:t>цементолизе</a:t>
            </a:r>
            <a:r>
              <a:rPr lang="sr-Cyrl-RS" sz="2400" dirty="0" smtClean="0"/>
              <a:t>.</a:t>
            </a:r>
          </a:p>
          <a:p>
            <a:pPr marL="0" indent="0">
              <a:buNone/>
            </a:pPr>
            <a:r>
              <a:rPr lang="sr-Cyrl-RS" sz="2400" dirty="0" smtClean="0"/>
              <a:t>То су обољења која настају </a:t>
            </a:r>
            <a:r>
              <a:rPr lang="sr-Cyrl-RS" sz="2400" b="1" dirty="0" smtClean="0">
                <a:solidFill>
                  <a:srgbClr val="C00000"/>
                </a:solidFill>
              </a:rPr>
              <a:t>ретроградним или </a:t>
            </a:r>
            <a:r>
              <a:rPr lang="sr-Cyrl-RS" sz="2400" b="1" dirty="0" err="1" smtClean="0">
                <a:solidFill>
                  <a:srgbClr val="C00000"/>
                </a:solidFill>
              </a:rPr>
              <a:t>асцедентним</a:t>
            </a:r>
            <a:r>
              <a:rPr lang="sr-Cyrl-RS" sz="2400" b="1" dirty="0" smtClean="0">
                <a:solidFill>
                  <a:srgbClr val="C00000"/>
                </a:solidFill>
              </a:rPr>
              <a:t> путем.</a:t>
            </a:r>
            <a:endParaRPr lang="ru-RU" sz="2200" b="1" dirty="0" smtClean="0">
              <a:solidFill>
                <a:srgbClr val="C00000"/>
              </a:solidFill>
            </a:endParaRPr>
          </a:p>
          <a:p>
            <a:endParaRPr lang="sr-Latn-RS" dirty="0"/>
          </a:p>
        </p:txBody>
      </p:sp>
      <p:sp>
        <p:nvSpPr>
          <p:cNvPr id="8" name="object 3"/>
          <p:cNvSpPr/>
          <p:nvPr/>
        </p:nvSpPr>
        <p:spPr>
          <a:xfrm>
            <a:off x="228601" y="4595666"/>
            <a:ext cx="2971800" cy="21415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/>
          <p:cNvSpPr/>
          <p:nvPr/>
        </p:nvSpPr>
        <p:spPr>
          <a:xfrm>
            <a:off x="3243534" y="4595666"/>
            <a:ext cx="3157266" cy="21415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/>
          <p:cNvSpPr/>
          <p:nvPr/>
        </p:nvSpPr>
        <p:spPr>
          <a:xfrm>
            <a:off x="6456874" y="4604292"/>
            <a:ext cx="2547668" cy="2141564"/>
          </a:xfrm>
          <a:prstGeom prst="rect">
            <a:avLst/>
          </a:prstGeom>
          <a:blipFill>
            <a:blip r:embed="rId5" cstate="print">
              <a:grayscl/>
            </a:blip>
            <a:srcRect/>
            <a:stretch>
              <a:fillRect r="-95000" b="-248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363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ustom 9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2060"/>
      </a:accent1>
      <a:accent2>
        <a:srgbClr val="9F2936"/>
      </a:accent2>
      <a:accent3>
        <a:srgbClr val="000068"/>
      </a:accent3>
      <a:accent4>
        <a:srgbClr val="4E8542"/>
      </a:accent4>
      <a:accent5>
        <a:srgbClr val="604878"/>
      </a:accent5>
      <a:accent6>
        <a:srgbClr val="274220"/>
      </a:accent6>
      <a:hlink>
        <a:srgbClr val="6B9F25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966D60A1-9798-4A58-984D-6D24A0C076F8}" vid="{A0EEA20B-9E70-4B31-A625-A1BF3E9EDD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981</TotalTime>
  <Words>973</Words>
  <Application>Microsoft Office PowerPoint</Application>
  <PresentationFormat>On-screen Show (4:3)</PresentationFormat>
  <Paragraphs>162</Paragraphs>
  <Slides>23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Symbol</vt:lpstr>
      <vt:lpstr>Wingdings 3</vt:lpstr>
      <vt:lpstr>Theme1</vt:lpstr>
      <vt:lpstr>ЕТИОЛОГИЈА ОБОЉЕЊА ПУЛПЕ ЗУБА</vt:lpstr>
      <vt:lpstr>ЕТИОЛОГИЈА ОБОЉЕЊА ПУЛПЕ</vt:lpstr>
      <vt:lpstr>ЕТИОЛОГИЈА ОБОЉЕЊА ПУЛПЕ</vt:lpstr>
      <vt:lpstr>ЕТИОЛОГИЈА ОБОЉЕЊА ПУЛПЕ</vt:lpstr>
      <vt:lpstr>МИКРОБИОЛОШКИ НАДРАЖАЈИ</vt:lpstr>
      <vt:lpstr>МИКРОБИОЛОШКИ НАДРАЖАЈИ</vt:lpstr>
      <vt:lpstr>МИКРОБИОЛОШКИ НАДРАЖАЈИ</vt:lpstr>
      <vt:lpstr>МИКРОБИОЛОШКИ НАДРАЖАЈИ</vt:lpstr>
      <vt:lpstr>МИКРОБИОЛОШКИ НАДРАЖАЈИ</vt:lpstr>
      <vt:lpstr>ФИЗИЧКИ НАДРАЖАЈИ</vt:lpstr>
      <vt:lpstr>ФИЗИЧКИ НАДРАЖАЈИ</vt:lpstr>
      <vt:lpstr>ФИЗИЧКИ НАДРАЖАЈИ</vt:lpstr>
      <vt:lpstr>ФИЗИЧКИ НАДРАЖАЈИ</vt:lpstr>
      <vt:lpstr>ФИЗИЧКИ НАДРАЖАЈИ</vt:lpstr>
      <vt:lpstr>ФИЗИЧКИ НАДРАЖАЈИ</vt:lpstr>
      <vt:lpstr>ФИЗИЧКИ НАДРАЖАЈИ</vt:lpstr>
      <vt:lpstr>ФИЗИЧКИ НАДРАЖАЈИ</vt:lpstr>
      <vt:lpstr>ФИЗИЧКИ НАДРАЖАЈИ</vt:lpstr>
      <vt:lpstr>ФИЗИЧКИ НАДРАЖАЈИ</vt:lpstr>
      <vt:lpstr>ФИЗИЧКИ НАДРАЖАЈИ</vt:lpstr>
      <vt:lpstr>ХЕМИЈСКИ НАДРАЖАЈИ</vt:lpstr>
      <vt:lpstr>ЈАТРОГЕНИ НАДРАЖАЈИ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НЕКАРИЈЕСНА ОШТЕЋЕЊА ТВРДИХ ЗУБНИХ ТКИВА</dc:title>
  <dc:creator>user</dc:creator>
  <cp:lastModifiedBy>Miloš Papić</cp:lastModifiedBy>
  <cp:revision>285</cp:revision>
  <dcterms:created xsi:type="dcterms:W3CDTF">2016-05-04T09:07:00Z</dcterms:created>
  <dcterms:modified xsi:type="dcterms:W3CDTF">2017-01-04T21:46:41Z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2013-05-15T00:00:00Z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2016-05-04T00:00:00Z</vt:filetime>
  </property>
</Properties>
</file>